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534" r:id="rId2"/>
    <p:sldId id="533" r:id="rId3"/>
    <p:sldId id="537" r:id="rId4"/>
    <p:sldId id="538" r:id="rId5"/>
    <p:sldId id="547" r:id="rId6"/>
    <p:sldId id="500" r:id="rId7"/>
    <p:sldId id="541" r:id="rId8"/>
    <p:sldId id="542" r:id="rId9"/>
    <p:sldId id="543" r:id="rId10"/>
    <p:sldId id="505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28" r:id="rId27"/>
    <p:sldId id="529" r:id="rId28"/>
    <p:sldId id="530" r:id="rId29"/>
    <p:sldId id="545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695A8"/>
    <a:srgbClr val="04B615"/>
    <a:srgbClr val="DD2B07"/>
    <a:srgbClr val="FF3300"/>
    <a:srgbClr val="FFFFCC"/>
    <a:srgbClr val="113683"/>
    <a:srgbClr val="001644"/>
    <a:srgbClr val="22479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620" autoAdjust="0"/>
    <p:restoredTop sz="94660" autoAdjust="0"/>
  </p:normalViewPr>
  <p:slideViewPr>
    <p:cSldViewPr>
      <p:cViewPr varScale="1">
        <p:scale>
          <a:sx n="69" d="100"/>
          <a:sy n="69" d="100"/>
        </p:scale>
        <p:origin x="-121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D1C4D18-DD19-4940-BE21-40B611416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8535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2334A78-E823-4262-9A23-111CD3B433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17934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3581400" y="685800"/>
            <a:ext cx="5561013" cy="33528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81600" y="4038600"/>
            <a:ext cx="3960813" cy="1752600"/>
          </a:xfrm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solidFill>
                  <a:srgbClr val="EAEAEA"/>
                </a:solidFill>
              </a:defRPr>
            </a:lvl1pPr>
          </a:lstStyle>
          <a:p>
            <a:pPr>
              <a:defRPr/>
            </a:pPr>
            <a:fld id="{0C7A482D-C7BD-47F9-BB4F-ADB1B0709A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5589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E5872-DEB6-49A9-BE0A-7D6980314B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5077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00" y="457200"/>
            <a:ext cx="19431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457200"/>
            <a:ext cx="56769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E1819-31A6-40B9-91E2-CE98BBA73B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3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799FB-F692-479F-ABD1-450E55458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5693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2DA7F-811C-49C0-8D05-870ABD7B94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27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9812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19812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BD238-472A-4253-B6E4-C5A61C6D84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4251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79652-8214-4EB7-8B83-5AD3F4D7EA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480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15E71-B7A4-44E0-BCEA-ED86E74B8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2894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84807B-E191-4D51-BE7C-270A252DA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8956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AE9BE-D60E-4183-A7A3-82A8E4B3AE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5694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BD96C-F43A-4BB4-AADC-3D952E71D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96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24794"/>
            </a:gs>
            <a:gs pos="100000">
              <a:srgbClr val="001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457200"/>
            <a:ext cx="7543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>
              <a:defRPr/>
            </a:pPr>
            <a:fld id="{84234AE7-6AB4-42E2-B9A5-BD94695E9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1981200"/>
            <a:ext cx="762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6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w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95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z="3200" smtClean="0"/>
          </a:p>
          <a:p>
            <a:pPr eaLnBrk="1" hangingPunct="1"/>
            <a:endParaRPr lang="en-US" sz="3200" smtClean="0"/>
          </a:p>
        </p:txBody>
      </p:sp>
      <p:sp>
        <p:nvSpPr>
          <p:cNvPr id="441347" name="Rectangle 3"/>
          <p:cNvSpPr>
            <a:spLocks noChangeArrowheads="1"/>
          </p:cNvSpPr>
          <p:nvPr/>
        </p:nvSpPr>
        <p:spPr bwMode="auto">
          <a:xfrm>
            <a:off x="762000" y="304800"/>
            <a:ext cx="7848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ct val="140000"/>
              </a:lnSpc>
              <a:defRPr/>
            </a:pPr>
            <a:r>
              <a:rPr lang="en-US" sz="6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CSE-3213</a:t>
            </a:r>
          </a:p>
          <a:p>
            <a:pPr algn="ctr">
              <a:lnSpc>
                <a:spcPct val="140000"/>
              </a:lnSpc>
              <a:defRPr/>
            </a:pPr>
            <a:r>
              <a:rPr lang="en-US" sz="6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Computer Graphics </a:t>
            </a:r>
            <a:r>
              <a:rPr lang="en-US" sz="4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/>
            </a:r>
            <a:br>
              <a:rPr lang="en-US" sz="4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</a:br>
            <a:r>
              <a:rPr lang="en-US" sz="6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Lecture </a:t>
            </a:r>
            <a:r>
              <a:rPr lang="en-US" sz="66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01</a:t>
            </a:r>
            <a:r>
              <a:rPr lang="en-US" sz="4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/>
            </a:r>
            <a:br>
              <a:rPr lang="en-US" sz="4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</a:br>
            <a:endParaRPr lang="en-US" sz="4000" u="sng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03263" y="2438400"/>
            <a:ext cx="7772400" cy="1143000"/>
          </a:xfrm>
        </p:spPr>
        <p:txBody>
          <a:bodyPr/>
          <a:lstStyle/>
          <a:p>
            <a:pPr eaLnBrk="1" hangingPunct="1"/>
            <a:r>
              <a:rPr lang="en-GB" smtClean="0"/>
              <a:t>Application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385286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4648200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533400"/>
            <a:ext cx="7772400" cy="1143000"/>
          </a:xfrm>
        </p:spPr>
        <p:txBody>
          <a:bodyPr/>
          <a:lstStyle/>
          <a:p>
            <a:pPr algn="l" eaLnBrk="1" hangingPunct="1"/>
            <a:r>
              <a:rPr lang="en-IE" smtClean="0"/>
              <a:t>Scientific Visualization and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5562600" cy="271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08"/>
          <a:stretch>
            <a:fillRect/>
          </a:stretch>
        </p:blipFill>
        <p:spPr bwMode="auto">
          <a:xfrm>
            <a:off x="609600" y="3581400"/>
            <a:ext cx="3810000" cy="245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95400"/>
            <a:ext cx="358140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4419600" y="5105400"/>
            <a:ext cx="3886200" cy="1143000"/>
          </a:xfrm>
        </p:spPr>
        <p:txBody>
          <a:bodyPr/>
          <a:lstStyle/>
          <a:p>
            <a:pPr eaLnBrk="1" hangingPunct="1"/>
            <a:r>
              <a:rPr lang="en-IE" smtClean="0"/>
              <a:t>ART AND DESIGN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4649788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143000"/>
            <a:ext cx="1354138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971800" y="6096000"/>
            <a:ext cx="4321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IE" dirty="0">
                <a:latin typeface="Tahoma" pitchFamily="34" charset="0"/>
              </a:rPr>
              <a:t>The Visible Human project</a:t>
            </a:r>
            <a:endParaRPr lang="en-GB" dirty="0">
              <a:latin typeface="Tahoma" pitchFamily="34" charset="0"/>
            </a:endParaRP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IE" dirty="0" smtClean="0"/>
              <a:t>Medicine and Virtual Surgery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7696200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400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4648200" cy="1143000"/>
          </a:xfrm>
        </p:spPr>
        <p:txBody>
          <a:bodyPr/>
          <a:lstStyle/>
          <a:p>
            <a:pPr eaLnBrk="1" hangingPunct="1"/>
            <a:r>
              <a:rPr lang="en-IE" smtClean="0"/>
              <a:t>Room Layout Design and Architectural Simulations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952500"/>
          </a:xfrm>
        </p:spPr>
        <p:txBody>
          <a:bodyPr/>
          <a:lstStyle/>
          <a:p>
            <a:pPr eaLnBrk="1" hangingPunct="1"/>
            <a:r>
              <a:rPr lang="en-IE" sz="3200" dirty="0" smtClean="0"/>
              <a:t>Layout Design &amp; Architectural Simulations</a:t>
            </a:r>
            <a:endParaRPr lang="en-GB" sz="3200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056409"/>
            <a:ext cx="80676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543800" cy="952500"/>
          </a:xfrm>
        </p:spPr>
        <p:txBody>
          <a:bodyPr/>
          <a:lstStyle/>
          <a:p>
            <a:pPr eaLnBrk="1" hangingPunct="1"/>
            <a:r>
              <a:rPr lang="en-IE" smtClean="0"/>
              <a:t>Layout Design &amp; Architectural Simulations</a:t>
            </a:r>
            <a:endParaRPr lang="en-GB" smtClean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458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952500"/>
          </a:xfrm>
        </p:spPr>
        <p:txBody>
          <a:bodyPr/>
          <a:lstStyle/>
          <a:p>
            <a:pPr eaLnBrk="1" hangingPunct="1"/>
            <a:r>
              <a:rPr lang="en-IE" sz="3200" dirty="0" smtClean="0"/>
              <a:t>Layout Design &amp; Architectural Simulations</a:t>
            </a:r>
            <a:endParaRPr lang="en-GB" sz="3200" dirty="0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28700"/>
            <a:ext cx="8496300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0"/>
            <a:ext cx="8432800" cy="952500"/>
          </a:xfrm>
        </p:spPr>
        <p:txBody>
          <a:bodyPr/>
          <a:lstStyle/>
          <a:p>
            <a:pPr eaLnBrk="1" hangingPunct="1"/>
            <a:r>
              <a:rPr lang="en-IE" sz="3200" dirty="0" smtClean="0"/>
              <a:t>Layout Design &amp; Architectural Simulations</a:t>
            </a:r>
            <a:endParaRPr lang="en-GB" sz="3200" dirty="0" smtClean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5" y="838200"/>
            <a:ext cx="8534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441960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 descr="LGHTCCL3"/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066800"/>
            <a:ext cx="3659188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RECTANK"/>
          <p:cNvPicPr>
            <a:picLocks noChangeAspect="1" noChangeArrowheads="1"/>
          </p:cNvPicPr>
          <p:nvPr/>
        </p:nvPicPr>
        <p:blipFill>
          <a:blip r:embed="rId4">
            <a:lum contrast="3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57600"/>
            <a:ext cx="3659188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422275" y="5262563"/>
            <a:ext cx="4367213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IE" sz="1600" b="1">
                <a:latin typeface="Arial" pitchFamily="34" charset="0"/>
                <a:cs typeface="Arial" pitchFamily="34" charset="0"/>
              </a:rPr>
              <a:t>Tron (1980)</a:t>
            </a:r>
          </a:p>
          <a:p>
            <a:pPr algn="ctr"/>
            <a:endParaRPr lang="en-IE" sz="1600" b="1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IE" sz="1600" b="1">
                <a:latin typeface="Arial" pitchFamily="34" charset="0"/>
                <a:cs typeface="Arial" pitchFamily="34" charset="0"/>
              </a:rPr>
              <a:t>First time computer graphics were used for</a:t>
            </a:r>
          </a:p>
          <a:p>
            <a:pPr algn="ctr"/>
            <a:r>
              <a:rPr lang="en-IE" sz="1600" b="1">
                <a:latin typeface="Arial" pitchFamily="34" charset="0"/>
                <a:cs typeface="Arial" pitchFamily="34" charset="0"/>
              </a:rPr>
              <a:t>live action sequences.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0"/>
            <a:ext cx="7543800" cy="1143000"/>
          </a:xfrm>
        </p:spPr>
        <p:txBody>
          <a:bodyPr/>
          <a:lstStyle/>
          <a:p>
            <a:pPr algn="l" eaLnBrk="1" hangingPunct="1"/>
            <a:r>
              <a:rPr lang="en-IE" smtClean="0"/>
              <a:t>Movies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TEXT BOOK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9144000" cy="4114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2400" smtClean="0"/>
              <a:t>Introduction to Computer Graphics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400" smtClean="0"/>
              <a:t>using Open GL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400" smtClean="0"/>
              <a:t>by Donald Hearn and M. Pauline Baker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400" smtClean="0"/>
              <a:t>published by Prentice Hall</a:t>
            </a:r>
          </a:p>
          <a:p>
            <a:pPr eaLnBrk="1" hangingPunct="1">
              <a:buFont typeface="Wingdings" pitchFamily="2" charset="2"/>
              <a:buNone/>
            </a:pPr>
            <a:endParaRPr lang="en-US" sz="240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747713" y="201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-471488" y="2257425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636713" y="1931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6629" name="Picture 5" descr="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733800"/>
            <a:ext cx="32766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204"/>
          <a:stretch>
            <a:fillRect/>
          </a:stretch>
        </p:blipFill>
        <p:spPr bwMode="auto">
          <a:xfrm>
            <a:off x="5791200" y="3733800"/>
            <a:ext cx="3124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7" descr="TStable_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90600"/>
            <a:ext cx="31686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8" descr="A Bug's Lif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21526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371600"/>
            <a:ext cx="13716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152400" y="1600200"/>
            <a:ext cx="3657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IE" sz="2400">
                <a:latin typeface="Arial" pitchFamily="34" charset="0"/>
                <a:cs typeface="Arial" pitchFamily="34" charset="0"/>
              </a:rPr>
              <a:t>Fully computer generated animated features</a:t>
            </a:r>
            <a:endParaRPr lang="en-GB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6635" name="Rectangle 11"/>
          <p:cNvSpPr>
            <a:spLocks noGrp="1" noChangeArrowheads="1"/>
          </p:cNvSpPr>
          <p:nvPr>
            <p:ph type="title"/>
          </p:nvPr>
        </p:nvSpPr>
        <p:spPr>
          <a:xfrm>
            <a:off x="1219200" y="76200"/>
            <a:ext cx="7543800" cy="1143000"/>
          </a:xfrm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pPr algn="l" eaLnBrk="1" hangingPunct="1"/>
            <a:r>
              <a:rPr lang="en-IE" smtClean="0"/>
              <a:t>Movies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S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838200"/>
            <a:ext cx="2814638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 descr="DS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14800"/>
            <a:ext cx="320675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DS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14800"/>
            <a:ext cx="3230563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2_B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4784725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3579813" y="6329363"/>
            <a:ext cx="192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IE" sz="1800">
                <a:latin typeface="Arial" pitchFamily="34" charset="0"/>
                <a:cs typeface="Arial" pitchFamily="34" charset="0"/>
              </a:rPr>
              <a:t>Star Wars (1977)</a:t>
            </a: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76200"/>
            <a:ext cx="7543800" cy="1143000"/>
          </a:xfrm>
          <a:noFill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/>
          <a:p>
            <a:pPr algn="l" eaLnBrk="1" hangingPunct="1"/>
            <a:r>
              <a:rPr lang="en-IE" smtClean="0"/>
              <a:t>Movies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GENESI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992" b="53653"/>
          <a:stretch>
            <a:fillRect/>
          </a:stretch>
        </p:blipFill>
        <p:spPr bwMode="auto">
          <a:xfrm>
            <a:off x="3276600" y="838200"/>
            <a:ext cx="23717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STARFIGH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24200"/>
            <a:ext cx="5761038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 descr="GENESI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4408" r="52586"/>
          <a:stretch>
            <a:fillRect/>
          </a:stretch>
        </p:blipFill>
        <p:spPr bwMode="auto">
          <a:xfrm>
            <a:off x="5791200" y="838200"/>
            <a:ext cx="23923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 descr="GENESI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2586" b="53653"/>
          <a:stretch>
            <a:fillRect/>
          </a:stretch>
        </p:blipFill>
        <p:spPr bwMode="auto">
          <a:xfrm>
            <a:off x="762000" y="838200"/>
            <a:ext cx="239236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1525588" y="2595563"/>
            <a:ext cx="5283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IE" sz="1600" b="1">
                <a:latin typeface="Arial" pitchFamily="34" charset="0"/>
                <a:cs typeface="Arial" pitchFamily="34" charset="0"/>
              </a:rPr>
              <a:t>Star Trek II: The Wrath of Khan, genesis effect (1983)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1785938" y="6526213"/>
            <a:ext cx="4005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IE" sz="1600" b="1">
                <a:latin typeface="Arial" pitchFamily="34" charset="0"/>
                <a:cs typeface="Arial" pitchFamily="34" charset="0"/>
              </a:rPr>
              <a:t>The Last Starfighter (15 minutes) (1982)</a:t>
            </a:r>
          </a:p>
        </p:txBody>
      </p:sp>
      <p:sp>
        <p:nvSpPr>
          <p:cNvPr id="28680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0"/>
            <a:ext cx="7543800" cy="1143000"/>
          </a:xfrm>
        </p:spPr>
        <p:txBody>
          <a:bodyPr/>
          <a:lstStyle/>
          <a:p>
            <a:pPr algn="l" eaLnBrk="1" hangingPunct="1"/>
            <a:r>
              <a:rPr lang="en-IE" smtClean="0"/>
              <a:t>Movies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T2RP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24" t="1712" r="6897"/>
          <a:stretch>
            <a:fillRect/>
          </a:stretch>
        </p:blipFill>
        <p:spPr bwMode="auto">
          <a:xfrm>
            <a:off x="228600" y="3657600"/>
            <a:ext cx="4038600" cy="300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0630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7200"/>
            <a:ext cx="45339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LAUNCHRE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14800"/>
            <a:ext cx="42926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228600" y="1524000"/>
            <a:ext cx="3505200" cy="173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IE" sz="2400">
                <a:latin typeface="Verdana" pitchFamily="34" charset="0"/>
              </a:rPr>
              <a:t>Special Effects… in Live Action Cinema</a:t>
            </a:r>
          </a:p>
          <a:p>
            <a:pPr eaLnBrk="1" hangingPunct="1">
              <a:spcBef>
                <a:spcPct val="50000"/>
              </a:spcBef>
            </a:pPr>
            <a:r>
              <a:rPr lang="en-GB" sz="2400">
                <a:latin typeface="Verdana" pitchFamily="34" charset="0"/>
              </a:rPr>
              <a:t>Jurassic park, Titanic and T2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title"/>
          </p:nvPr>
        </p:nvSpPr>
        <p:spPr>
          <a:xfrm>
            <a:off x="1219200" y="19050"/>
            <a:ext cx="7543800" cy="1047750"/>
          </a:xfrm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/>
            <a:r>
              <a:rPr lang="en-IE" smtClean="0"/>
              <a:t>Movies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TAMPE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1000"/>
            <a:ext cx="3446463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STAMPE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19400"/>
            <a:ext cx="2954338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381000" y="1676400"/>
            <a:ext cx="38100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IE" sz="2400" dirty="0">
                <a:latin typeface="Arial" pitchFamily="34" charset="0"/>
                <a:cs typeface="Arial" pitchFamily="34" charset="0"/>
              </a:rPr>
              <a:t>“Traditional” Animated Features…</a:t>
            </a:r>
          </a:p>
          <a:p>
            <a:pPr eaLnBrk="1" hangingPunct="1">
              <a:spcBef>
                <a:spcPct val="50000"/>
              </a:spcBef>
            </a:pPr>
            <a:r>
              <a:rPr lang="en-IE" sz="2400" dirty="0">
                <a:latin typeface="Arial" pitchFamily="34" charset="0"/>
                <a:cs typeface="Arial" pitchFamily="34" charset="0"/>
              </a:rPr>
              <a:t>Some examples: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IE" sz="2400" dirty="0">
                <a:latin typeface="Arial" pitchFamily="34" charset="0"/>
                <a:cs typeface="Arial" pitchFamily="34" charset="0"/>
              </a:rPr>
              <a:t> Automating Key-framing in many Disney-type animations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IE" sz="2400" dirty="0">
                <a:latin typeface="Arial" pitchFamily="34" charset="0"/>
                <a:cs typeface="Arial" pitchFamily="34" charset="0"/>
              </a:rPr>
              <a:t> The flocking behaviour of the wild-beast in Lion King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IE" sz="2400" dirty="0">
                <a:latin typeface="Arial" pitchFamily="34" charset="0"/>
                <a:cs typeface="Arial" pitchFamily="34" charset="0"/>
              </a:rPr>
              <a:t> Non photorealistic rendering: 3D effects in </a:t>
            </a:r>
            <a:r>
              <a:rPr lang="en-IE" sz="2400" dirty="0" err="1">
                <a:latin typeface="Arial" pitchFamily="34" charset="0"/>
                <a:cs typeface="Arial" pitchFamily="34" charset="0"/>
              </a:rPr>
              <a:t>Futurama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8006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IE" smtClean="0"/>
              <a:t>Movies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ntz_ba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4800"/>
            <a:ext cx="57753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463675" y="1703388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1748" name="Group 6"/>
          <p:cNvGrpSpPr>
            <a:grpSpLocks/>
          </p:cNvGrpSpPr>
          <p:nvPr/>
        </p:nvGrpSpPr>
        <p:grpSpPr bwMode="auto">
          <a:xfrm>
            <a:off x="304800" y="2324100"/>
            <a:ext cx="6584950" cy="1028700"/>
            <a:chOff x="0" y="0"/>
            <a:chExt cx="4242" cy="173"/>
          </a:xfrm>
        </p:grpSpPr>
        <p:sp>
          <p:nvSpPr>
            <p:cNvPr id="31782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424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en-GB" sz="2400">
                  <a:latin typeface="Arial" pitchFamily="34" charset="0"/>
                </a:rPr>
                <a:t>Behind the scenes on </a:t>
              </a:r>
              <a:r>
                <a:rPr lang="en-GB" sz="2400" i="1">
                  <a:latin typeface="Arial" pitchFamily="34" charset="0"/>
                </a:rPr>
                <a:t>Antz</a:t>
              </a:r>
              <a:r>
                <a:rPr lang="en-GB" sz="2400">
                  <a:latin typeface="Arial" pitchFamily="34" charset="0"/>
                </a:rPr>
                <a:t> Production</a:t>
              </a:r>
            </a:p>
          </p:txBody>
        </p:sp>
        <p:sp>
          <p:nvSpPr>
            <p:cNvPr id="31783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424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49" name="Group 9"/>
          <p:cNvGrpSpPr>
            <a:grpSpLocks/>
          </p:cNvGrpSpPr>
          <p:nvPr/>
        </p:nvGrpSpPr>
        <p:grpSpPr bwMode="auto">
          <a:xfrm>
            <a:off x="384175" y="3041650"/>
            <a:ext cx="4613275" cy="920750"/>
            <a:chOff x="0" y="173"/>
            <a:chExt cx="2972" cy="154"/>
          </a:xfrm>
        </p:grpSpPr>
        <p:sp>
          <p:nvSpPr>
            <p:cNvPr id="31780" name="Rectangle 10"/>
            <p:cNvSpPr>
              <a:spLocks noChangeArrowheads="1"/>
            </p:cNvSpPr>
            <p:nvPr/>
          </p:nvSpPr>
          <p:spPr bwMode="auto">
            <a:xfrm>
              <a:off x="0" y="173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Number of frames in the movie</a:t>
              </a:r>
            </a:p>
          </p:txBody>
        </p:sp>
        <p:sp>
          <p:nvSpPr>
            <p:cNvPr id="31781" name="Rectangle 11"/>
            <p:cNvSpPr>
              <a:spLocks noChangeArrowheads="1"/>
            </p:cNvSpPr>
            <p:nvPr/>
          </p:nvSpPr>
          <p:spPr bwMode="auto">
            <a:xfrm>
              <a:off x="0" y="173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50" name="Group 12"/>
          <p:cNvGrpSpPr>
            <a:grpSpLocks/>
          </p:cNvGrpSpPr>
          <p:nvPr/>
        </p:nvGrpSpPr>
        <p:grpSpPr bwMode="auto">
          <a:xfrm>
            <a:off x="4276725" y="3041650"/>
            <a:ext cx="1971675" cy="920750"/>
            <a:chOff x="2972" y="173"/>
            <a:chExt cx="1270" cy="154"/>
          </a:xfrm>
        </p:grpSpPr>
        <p:sp>
          <p:nvSpPr>
            <p:cNvPr id="31778" name="Rectangle 13"/>
            <p:cNvSpPr>
              <a:spLocks noChangeArrowheads="1"/>
            </p:cNvSpPr>
            <p:nvPr/>
          </p:nvSpPr>
          <p:spPr bwMode="auto">
            <a:xfrm>
              <a:off x="2972" y="173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119,592</a:t>
              </a:r>
            </a:p>
          </p:txBody>
        </p:sp>
        <p:sp>
          <p:nvSpPr>
            <p:cNvPr id="31779" name="Rectangle 14"/>
            <p:cNvSpPr>
              <a:spLocks noChangeArrowheads="1"/>
            </p:cNvSpPr>
            <p:nvPr/>
          </p:nvSpPr>
          <p:spPr bwMode="auto">
            <a:xfrm>
              <a:off x="2972" y="173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1" name="Rectangle 16"/>
          <p:cNvSpPr>
            <a:spLocks noChangeArrowheads="1"/>
          </p:cNvSpPr>
          <p:nvPr/>
        </p:nvSpPr>
        <p:spPr bwMode="auto">
          <a:xfrm>
            <a:off x="384175" y="3429000"/>
            <a:ext cx="46132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n-GB" sz="2200">
                <a:latin typeface="Arial" pitchFamily="34" charset="0"/>
              </a:rPr>
              <a:t>Number of times the movie was rendered during production</a:t>
            </a:r>
          </a:p>
        </p:txBody>
      </p:sp>
      <p:sp>
        <p:nvSpPr>
          <p:cNvPr id="31752" name="Rectangle 17"/>
          <p:cNvSpPr>
            <a:spLocks noChangeArrowheads="1"/>
          </p:cNvSpPr>
          <p:nvPr/>
        </p:nvSpPr>
        <p:spPr bwMode="auto">
          <a:xfrm>
            <a:off x="384175" y="3224213"/>
            <a:ext cx="46132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7">
                <a:solidFill>
                  <a:srgbClr val="A0A0A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1753" name="Group 18"/>
          <p:cNvGrpSpPr>
            <a:grpSpLocks/>
          </p:cNvGrpSpPr>
          <p:nvPr/>
        </p:nvGrpSpPr>
        <p:grpSpPr bwMode="auto">
          <a:xfrm>
            <a:off x="4810125" y="3503613"/>
            <a:ext cx="1971675" cy="915987"/>
            <a:chOff x="2972" y="327"/>
            <a:chExt cx="1270" cy="154"/>
          </a:xfrm>
        </p:grpSpPr>
        <p:sp>
          <p:nvSpPr>
            <p:cNvPr id="31776" name="Rectangle 19"/>
            <p:cNvSpPr>
              <a:spLocks noChangeArrowheads="1"/>
            </p:cNvSpPr>
            <p:nvPr/>
          </p:nvSpPr>
          <p:spPr bwMode="auto">
            <a:xfrm>
              <a:off x="2972" y="327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1600" b="1">
                  <a:latin typeface="Arial" pitchFamily="34" charset="0"/>
                </a:rPr>
                <a:t>15 (approx.)</a:t>
              </a:r>
            </a:p>
          </p:txBody>
        </p:sp>
        <p:sp>
          <p:nvSpPr>
            <p:cNvPr id="31777" name="Rectangle 20"/>
            <p:cNvSpPr>
              <a:spLocks noChangeArrowheads="1"/>
            </p:cNvSpPr>
            <p:nvPr/>
          </p:nvSpPr>
          <p:spPr bwMode="auto">
            <a:xfrm>
              <a:off x="2972" y="327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54" name="Group 21"/>
          <p:cNvGrpSpPr>
            <a:grpSpLocks/>
          </p:cNvGrpSpPr>
          <p:nvPr/>
        </p:nvGrpSpPr>
        <p:grpSpPr bwMode="auto">
          <a:xfrm>
            <a:off x="384175" y="4184650"/>
            <a:ext cx="4613275" cy="920750"/>
            <a:chOff x="0" y="481"/>
            <a:chExt cx="2972" cy="154"/>
          </a:xfrm>
        </p:grpSpPr>
        <p:sp>
          <p:nvSpPr>
            <p:cNvPr id="31774" name="Rectangle 22"/>
            <p:cNvSpPr>
              <a:spLocks noChangeArrowheads="1"/>
            </p:cNvSpPr>
            <p:nvPr/>
          </p:nvSpPr>
          <p:spPr bwMode="auto">
            <a:xfrm>
              <a:off x="0" y="481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Number of feet of approved animation produced in a week</a:t>
              </a:r>
            </a:p>
          </p:txBody>
        </p:sp>
        <p:sp>
          <p:nvSpPr>
            <p:cNvPr id="31775" name="Rectangle 23"/>
            <p:cNvSpPr>
              <a:spLocks noChangeArrowheads="1"/>
            </p:cNvSpPr>
            <p:nvPr/>
          </p:nvSpPr>
          <p:spPr bwMode="auto">
            <a:xfrm>
              <a:off x="0" y="481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55" name="Group 24"/>
          <p:cNvGrpSpPr>
            <a:grpSpLocks/>
          </p:cNvGrpSpPr>
          <p:nvPr/>
        </p:nvGrpSpPr>
        <p:grpSpPr bwMode="auto">
          <a:xfrm>
            <a:off x="4276725" y="4184650"/>
            <a:ext cx="1971675" cy="920750"/>
            <a:chOff x="2972" y="481"/>
            <a:chExt cx="1270" cy="154"/>
          </a:xfrm>
        </p:grpSpPr>
        <p:sp>
          <p:nvSpPr>
            <p:cNvPr id="31772" name="Rectangle 25"/>
            <p:cNvSpPr>
              <a:spLocks noChangeArrowheads="1"/>
            </p:cNvSpPr>
            <p:nvPr/>
          </p:nvSpPr>
          <p:spPr bwMode="auto">
            <a:xfrm>
              <a:off x="2972" y="481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107 ft.</a:t>
              </a:r>
            </a:p>
          </p:txBody>
        </p:sp>
        <p:sp>
          <p:nvSpPr>
            <p:cNvPr id="31773" name="Rectangle 26"/>
            <p:cNvSpPr>
              <a:spLocks noChangeArrowheads="1"/>
            </p:cNvSpPr>
            <p:nvPr/>
          </p:nvSpPr>
          <p:spPr bwMode="auto">
            <a:xfrm>
              <a:off x="2972" y="481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56" name="Group 27"/>
          <p:cNvGrpSpPr>
            <a:grpSpLocks/>
          </p:cNvGrpSpPr>
          <p:nvPr/>
        </p:nvGrpSpPr>
        <p:grpSpPr bwMode="auto">
          <a:xfrm>
            <a:off x="304800" y="4946650"/>
            <a:ext cx="4613275" cy="920750"/>
            <a:chOff x="0" y="635"/>
            <a:chExt cx="2972" cy="154"/>
          </a:xfrm>
        </p:grpSpPr>
        <p:sp>
          <p:nvSpPr>
            <p:cNvPr id="31770" name="Rectangle 28"/>
            <p:cNvSpPr>
              <a:spLocks noChangeArrowheads="1"/>
            </p:cNvSpPr>
            <p:nvPr/>
          </p:nvSpPr>
          <p:spPr bwMode="auto">
            <a:xfrm>
              <a:off x="0" y="635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Total number of hours of rendering per week</a:t>
              </a:r>
            </a:p>
          </p:txBody>
        </p:sp>
        <p:sp>
          <p:nvSpPr>
            <p:cNvPr id="31771" name="Rectangle 29"/>
            <p:cNvSpPr>
              <a:spLocks noChangeArrowheads="1"/>
            </p:cNvSpPr>
            <p:nvPr/>
          </p:nvSpPr>
          <p:spPr bwMode="auto">
            <a:xfrm>
              <a:off x="0" y="635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57" name="Group 30"/>
          <p:cNvGrpSpPr>
            <a:grpSpLocks/>
          </p:cNvGrpSpPr>
          <p:nvPr/>
        </p:nvGrpSpPr>
        <p:grpSpPr bwMode="auto">
          <a:xfrm>
            <a:off x="4953000" y="4953000"/>
            <a:ext cx="1971675" cy="990600"/>
            <a:chOff x="2972" y="635"/>
            <a:chExt cx="1270" cy="154"/>
          </a:xfrm>
        </p:grpSpPr>
        <p:sp>
          <p:nvSpPr>
            <p:cNvPr id="31768" name="Rectangle 31"/>
            <p:cNvSpPr>
              <a:spLocks noChangeArrowheads="1"/>
            </p:cNvSpPr>
            <p:nvPr/>
          </p:nvSpPr>
          <p:spPr bwMode="auto">
            <a:xfrm>
              <a:off x="2972" y="635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1600" b="1">
                  <a:latin typeface="Arial" pitchFamily="34" charset="0"/>
                </a:rPr>
                <a:t>275,000 hrs.</a:t>
              </a:r>
            </a:p>
          </p:txBody>
        </p:sp>
        <p:sp>
          <p:nvSpPr>
            <p:cNvPr id="31769" name="Rectangle 32"/>
            <p:cNvSpPr>
              <a:spLocks noChangeArrowheads="1"/>
            </p:cNvSpPr>
            <p:nvPr/>
          </p:nvSpPr>
          <p:spPr bwMode="auto">
            <a:xfrm>
              <a:off x="2972" y="635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58" name="Group 33"/>
          <p:cNvGrpSpPr>
            <a:grpSpLocks/>
          </p:cNvGrpSpPr>
          <p:nvPr/>
        </p:nvGrpSpPr>
        <p:grpSpPr bwMode="auto">
          <a:xfrm>
            <a:off x="381000" y="5713413"/>
            <a:ext cx="4613275" cy="915987"/>
            <a:chOff x="0" y="789"/>
            <a:chExt cx="2972" cy="154"/>
          </a:xfrm>
        </p:grpSpPr>
        <p:sp>
          <p:nvSpPr>
            <p:cNvPr id="31766" name="Rectangle 34"/>
            <p:cNvSpPr>
              <a:spLocks noChangeArrowheads="1"/>
            </p:cNvSpPr>
            <p:nvPr/>
          </p:nvSpPr>
          <p:spPr bwMode="auto">
            <a:xfrm>
              <a:off x="0" y="789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Average size of the frame rendered</a:t>
              </a:r>
            </a:p>
          </p:txBody>
        </p:sp>
        <p:sp>
          <p:nvSpPr>
            <p:cNvPr id="31767" name="Rectangle 35"/>
            <p:cNvSpPr>
              <a:spLocks noChangeArrowheads="1"/>
            </p:cNvSpPr>
            <p:nvPr/>
          </p:nvSpPr>
          <p:spPr bwMode="auto">
            <a:xfrm>
              <a:off x="0" y="789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59" name="Group 36"/>
          <p:cNvGrpSpPr>
            <a:grpSpLocks/>
          </p:cNvGrpSpPr>
          <p:nvPr/>
        </p:nvGrpSpPr>
        <p:grpSpPr bwMode="auto">
          <a:xfrm>
            <a:off x="5105400" y="5713413"/>
            <a:ext cx="1971675" cy="915987"/>
            <a:chOff x="2972" y="789"/>
            <a:chExt cx="1270" cy="154"/>
          </a:xfrm>
        </p:grpSpPr>
        <p:sp>
          <p:nvSpPr>
            <p:cNvPr id="31764" name="Rectangle 37"/>
            <p:cNvSpPr>
              <a:spLocks noChangeArrowheads="1"/>
            </p:cNvSpPr>
            <p:nvPr/>
          </p:nvSpPr>
          <p:spPr bwMode="auto">
            <a:xfrm>
              <a:off x="2972" y="789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6 MB</a:t>
              </a:r>
            </a:p>
          </p:txBody>
        </p:sp>
        <p:sp>
          <p:nvSpPr>
            <p:cNvPr id="31765" name="Rectangle 38"/>
            <p:cNvSpPr>
              <a:spLocks noChangeArrowheads="1"/>
            </p:cNvSpPr>
            <p:nvPr/>
          </p:nvSpPr>
          <p:spPr bwMode="auto">
            <a:xfrm>
              <a:off x="2972" y="789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60" name="Rectangle 87"/>
          <p:cNvSpPr>
            <a:spLocks noChangeArrowheads="1"/>
          </p:cNvSpPr>
          <p:nvPr/>
        </p:nvSpPr>
        <p:spPr bwMode="auto">
          <a:xfrm>
            <a:off x="381000" y="2590800"/>
            <a:ext cx="5562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0A0A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1761" name="Picture 88" descr="antz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2776538"/>
            <a:ext cx="2603500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2" name="Rectangle 89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GB" sz="4400">
              <a:solidFill>
                <a:schemeClr val="tx2"/>
              </a:solidFill>
              <a:latin typeface="Microsoft Sans Serif" pitchFamily="34" charset="0"/>
            </a:endParaRPr>
          </a:p>
        </p:txBody>
      </p:sp>
      <p:sp>
        <p:nvSpPr>
          <p:cNvPr id="31763" name="Rectangle 90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76200"/>
            <a:ext cx="3457575" cy="1143000"/>
          </a:xfrm>
        </p:spPr>
        <p:txBody>
          <a:bodyPr/>
          <a:lstStyle/>
          <a:p>
            <a:pPr eaLnBrk="1" hangingPunct="1"/>
            <a:r>
              <a:rPr lang="en-IE" smtClean="0"/>
              <a:t>Movies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4"/>
          <p:cNvGrpSpPr>
            <a:grpSpLocks/>
          </p:cNvGrpSpPr>
          <p:nvPr/>
        </p:nvGrpSpPr>
        <p:grpSpPr bwMode="auto">
          <a:xfrm>
            <a:off x="6350" y="7938"/>
            <a:ext cx="9740900" cy="531812"/>
            <a:chOff x="0" y="0"/>
            <a:chExt cx="4242" cy="173"/>
          </a:xfrm>
        </p:grpSpPr>
        <p:sp>
          <p:nvSpPr>
            <p:cNvPr id="3279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424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en-GB" sz="3600" b="1">
                  <a:latin typeface="Arial" pitchFamily="34" charset="0"/>
                </a:rPr>
                <a:t>Behind the scenes on </a:t>
              </a:r>
              <a:r>
                <a:rPr lang="en-GB" sz="3600" b="1" i="1">
                  <a:latin typeface="Arial" pitchFamily="34" charset="0"/>
                </a:rPr>
                <a:t>Antz</a:t>
              </a:r>
              <a:r>
                <a:rPr lang="en-GB" sz="3600" b="1">
                  <a:latin typeface="Arial" pitchFamily="34" charset="0"/>
                </a:rPr>
                <a:t> Production</a:t>
              </a:r>
            </a:p>
          </p:txBody>
        </p:sp>
        <p:sp>
          <p:nvSpPr>
            <p:cNvPr id="32799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424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1" name="Group 37"/>
          <p:cNvGrpSpPr>
            <a:grpSpLocks/>
          </p:cNvGrpSpPr>
          <p:nvPr/>
        </p:nvGrpSpPr>
        <p:grpSpPr bwMode="auto">
          <a:xfrm>
            <a:off x="131763" y="3794125"/>
            <a:ext cx="6824662" cy="473075"/>
            <a:chOff x="0" y="943"/>
            <a:chExt cx="2972" cy="154"/>
          </a:xfrm>
        </p:grpSpPr>
        <p:sp>
          <p:nvSpPr>
            <p:cNvPr id="32796" name="Rectangle 38"/>
            <p:cNvSpPr>
              <a:spLocks noChangeArrowheads="1"/>
            </p:cNvSpPr>
            <p:nvPr/>
          </p:nvSpPr>
          <p:spPr bwMode="auto">
            <a:xfrm>
              <a:off x="0" y="943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Total number of Silicon Graphics servers used for rendering</a:t>
              </a:r>
            </a:p>
          </p:txBody>
        </p:sp>
        <p:sp>
          <p:nvSpPr>
            <p:cNvPr id="32797" name="Rectangle 39"/>
            <p:cNvSpPr>
              <a:spLocks noChangeArrowheads="1"/>
            </p:cNvSpPr>
            <p:nvPr/>
          </p:nvSpPr>
          <p:spPr bwMode="auto">
            <a:xfrm>
              <a:off x="0" y="943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200">
                <a:solidFill>
                  <a:schemeClr val="bg1"/>
                </a:solidFill>
              </a:endParaRPr>
            </a:p>
          </p:txBody>
        </p:sp>
      </p:grpSp>
      <p:grpSp>
        <p:nvGrpSpPr>
          <p:cNvPr id="32772" name="Group 40"/>
          <p:cNvGrpSpPr>
            <a:grpSpLocks/>
          </p:cNvGrpSpPr>
          <p:nvPr/>
        </p:nvGrpSpPr>
        <p:grpSpPr bwMode="auto">
          <a:xfrm>
            <a:off x="7065963" y="3778250"/>
            <a:ext cx="2916237" cy="473075"/>
            <a:chOff x="2972" y="943"/>
            <a:chExt cx="1270" cy="154"/>
          </a:xfrm>
        </p:grpSpPr>
        <p:sp>
          <p:nvSpPr>
            <p:cNvPr id="32794" name="Rectangle 41"/>
            <p:cNvSpPr>
              <a:spLocks noChangeArrowheads="1"/>
            </p:cNvSpPr>
            <p:nvPr/>
          </p:nvSpPr>
          <p:spPr bwMode="auto">
            <a:xfrm>
              <a:off x="2972" y="943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1800" b="1">
                  <a:latin typeface="Arial" pitchFamily="34" charset="0"/>
                </a:rPr>
                <a:t>270</a:t>
              </a:r>
              <a:endParaRPr lang="en-GB" sz="4000" b="1">
                <a:latin typeface="Arial" pitchFamily="34" charset="0"/>
              </a:endParaRPr>
            </a:p>
          </p:txBody>
        </p:sp>
        <p:sp>
          <p:nvSpPr>
            <p:cNvPr id="32795" name="Rectangle 42"/>
            <p:cNvSpPr>
              <a:spLocks noChangeArrowheads="1"/>
            </p:cNvSpPr>
            <p:nvPr/>
          </p:nvSpPr>
          <p:spPr bwMode="auto">
            <a:xfrm>
              <a:off x="2972" y="943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3" name="Group 43"/>
          <p:cNvGrpSpPr>
            <a:grpSpLocks/>
          </p:cNvGrpSpPr>
          <p:nvPr/>
        </p:nvGrpSpPr>
        <p:grpSpPr bwMode="auto">
          <a:xfrm>
            <a:off x="138113" y="4524375"/>
            <a:ext cx="6824662" cy="474663"/>
            <a:chOff x="0" y="1097"/>
            <a:chExt cx="2972" cy="154"/>
          </a:xfrm>
        </p:grpSpPr>
        <p:sp>
          <p:nvSpPr>
            <p:cNvPr id="32792" name="Rectangle 44"/>
            <p:cNvSpPr>
              <a:spLocks noChangeArrowheads="1"/>
            </p:cNvSpPr>
            <p:nvPr/>
          </p:nvSpPr>
          <p:spPr bwMode="auto">
            <a:xfrm>
              <a:off x="0" y="1097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Number of desktop systems used in production</a:t>
              </a:r>
            </a:p>
          </p:txBody>
        </p:sp>
        <p:sp>
          <p:nvSpPr>
            <p:cNvPr id="32793" name="Rectangle 45"/>
            <p:cNvSpPr>
              <a:spLocks noChangeArrowheads="1"/>
            </p:cNvSpPr>
            <p:nvPr/>
          </p:nvSpPr>
          <p:spPr bwMode="auto">
            <a:xfrm>
              <a:off x="0" y="1097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4" name="Group 46"/>
          <p:cNvGrpSpPr>
            <a:grpSpLocks/>
          </p:cNvGrpSpPr>
          <p:nvPr/>
        </p:nvGrpSpPr>
        <p:grpSpPr bwMode="auto">
          <a:xfrm>
            <a:off x="6962775" y="4524375"/>
            <a:ext cx="2916238" cy="474663"/>
            <a:chOff x="2972" y="1097"/>
            <a:chExt cx="1270" cy="154"/>
          </a:xfrm>
        </p:grpSpPr>
        <p:sp>
          <p:nvSpPr>
            <p:cNvPr id="32790" name="Rectangle 47"/>
            <p:cNvSpPr>
              <a:spLocks noChangeArrowheads="1"/>
            </p:cNvSpPr>
            <p:nvPr/>
          </p:nvSpPr>
          <p:spPr bwMode="auto">
            <a:xfrm>
              <a:off x="2972" y="1097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1800" b="1">
                  <a:latin typeface="Arial" pitchFamily="34" charset="0"/>
                </a:rPr>
                <a:t>166</a:t>
              </a:r>
              <a:endParaRPr lang="en-GB" sz="4000" b="1">
                <a:latin typeface="Arial" pitchFamily="34" charset="0"/>
              </a:endParaRPr>
            </a:p>
          </p:txBody>
        </p:sp>
        <p:sp>
          <p:nvSpPr>
            <p:cNvPr id="32791" name="Rectangle 48"/>
            <p:cNvSpPr>
              <a:spLocks noChangeArrowheads="1"/>
            </p:cNvSpPr>
            <p:nvPr/>
          </p:nvSpPr>
          <p:spPr bwMode="auto">
            <a:xfrm>
              <a:off x="2972" y="1097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5" name="Group 49"/>
          <p:cNvGrpSpPr>
            <a:grpSpLocks/>
          </p:cNvGrpSpPr>
          <p:nvPr/>
        </p:nvGrpSpPr>
        <p:grpSpPr bwMode="auto">
          <a:xfrm>
            <a:off x="138113" y="5089525"/>
            <a:ext cx="6824662" cy="473075"/>
            <a:chOff x="0" y="1251"/>
            <a:chExt cx="2972" cy="154"/>
          </a:xfrm>
        </p:grpSpPr>
        <p:sp>
          <p:nvSpPr>
            <p:cNvPr id="32788" name="Rectangle 50"/>
            <p:cNvSpPr>
              <a:spLocks noChangeArrowheads="1"/>
            </p:cNvSpPr>
            <p:nvPr/>
          </p:nvSpPr>
          <p:spPr bwMode="auto">
            <a:xfrm>
              <a:off x="0" y="1251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Total Number of processors used for rendering</a:t>
              </a:r>
            </a:p>
          </p:txBody>
        </p:sp>
        <p:sp>
          <p:nvSpPr>
            <p:cNvPr id="32789" name="Rectangle 51"/>
            <p:cNvSpPr>
              <a:spLocks noChangeArrowheads="1"/>
            </p:cNvSpPr>
            <p:nvPr/>
          </p:nvSpPr>
          <p:spPr bwMode="auto">
            <a:xfrm>
              <a:off x="0" y="1251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6" name="Group 52"/>
          <p:cNvGrpSpPr>
            <a:grpSpLocks/>
          </p:cNvGrpSpPr>
          <p:nvPr/>
        </p:nvGrpSpPr>
        <p:grpSpPr bwMode="auto">
          <a:xfrm>
            <a:off x="6962775" y="5089525"/>
            <a:ext cx="2916238" cy="473075"/>
            <a:chOff x="2972" y="1251"/>
            <a:chExt cx="1270" cy="154"/>
          </a:xfrm>
        </p:grpSpPr>
        <p:sp>
          <p:nvSpPr>
            <p:cNvPr id="32786" name="Rectangle 53"/>
            <p:cNvSpPr>
              <a:spLocks noChangeArrowheads="1"/>
            </p:cNvSpPr>
            <p:nvPr/>
          </p:nvSpPr>
          <p:spPr bwMode="auto">
            <a:xfrm>
              <a:off x="2972" y="1251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1800" b="1">
                  <a:latin typeface="Arial" pitchFamily="34" charset="0"/>
                </a:rPr>
                <a:t>700</a:t>
              </a:r>
              <a:endParaRPr lang="en-GB" sz="4000" b="1">
                <a:latin typeface="Arial" pitchFamily="34" charset="0"/>
              </a:endParaRPr>
            </a:p>
          </p:txBody>
        </p:sp>
        <p:sp>
          <p:nvSpPr>
            <p:cNvPr id="32787" name="Rectangle 54"/>
            <p:cNvSpPr>
              <a:spLocks noChangeArrowheads="1"/>
            </p:cNvSpPr>
            <p:nvPr/>
          </p:nvSpPr>
          <p:spPr bwMode="auto">
            <a:xfrm>
              <a:off x="2972" y="1251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7" name="Group 55"/>
          <p:cNvGrpSpPr>
            <a:grpSpLocks/>
          </p:cNvGrpSpPr>
          <p:nvPr/>
        </p:nvGrpSpPr>
        <p:grpSpPr bwMode="auto">
          <a:xfrm>
            <a:off x="220663" y="5622925"/>
            <a:ext cx="6824662" cy="473075"/>
            <a:chOff x="0" y="1405"/>
            <a:chExt cx="2972" cy="154"/>
          </a:xfrm>
        </p:grpSpPr>
        <p:sp>
          <p:nvSpPr>
            <p:cNvPr id="32784" name="Rectangle 56"/>
            <p:cNvSpPr>
              <a:spLocks noChangeArrowheads="1"/>
            </p:cNvSpPr>
            <p:nvPr/>
          </p:nvSpPr>
          <p:spPr bwMode="auto">
            <a:xfrm>
              <a:off x="0" y="1405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2200">
                  <a:latin typeface="Arial" pitchFamily="34" charset="0"/>
                </a:rPr>
                <a:t>Average amount of memory per processor</a:t>
              </a:r>
            </a:p>
          </p:txBody>
        </p:sp>
        <p:sp>
          <p:nvSpPr>
            <p:cNvPr id="32785" name="Rectangle 57"/>
            <p:cNvSpPr>
              <a:spLocks noChangeArrowheads="1"/>
            </p:cNvSpPr>
            <p:nvPr/>
          </p:nvSpPr>
          <p:spPr bwMode="auto">
            <a:xfrm>
              <a:off x="0" y="1405"/>
              <a:ext cx="2972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78" name="Group 58"/>
          <p:cNvGrpSpPr>
            <a:grpSpLocks/>
          </p:cNvGrpSpPr>
          <p:nvPr/>
        </p:nvGrpSpPr>
        <p:grpSpPr bwMode="auto">
          <a:xfrm>
            <a:off x="7045325" y="5622925"/>
            <a:ext cx="2916238" cy="473075"/>
            <a:chOff x="2972" y="1405"/>
            <a:chExt cx="1270" cy="154"/>
          </a:xfrm>
        </p:grpSpPr>
        <p:sp>
          <p:nvSpPr>
            <p:cNvPr id="32782" name="Rectangle 59"/>
            <p:cNvSpPr>
              <a:spLocks noChangeArrowheads="1"/>
            </p:cNvSpPr>
            <p:nvPr/>
          </p:nvSpPr>
          <p:spPr bwMode="auto">
            <a:xfrm>
              <a:off x="2972" y="1405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r>
                <a:rPr lang="en-GB" sz="1800" b="1">
                  <a:latin typeface="Arial" pitchFamily="34" charset="0"/>
                </a:rPr>
                <a:t>256 MB</a:t>
              </a:r>
              <a:endParaRPr lang="en-GB" sz="4000" b="1">
                <a:latin typeface="Arial" pitchFamily="34" charset="0"/>
              </a:endParaRPr>
            </a:p>
          </p:txBody>
        </p:sp>
        <p:sp>
          <p:nvSpPr>
            <p:cNvPr id="32783" name="Rectangle 60"/>
            <p:cNvSpPr>
              <a:spLocks noChangeArrowheads="1"/>
            </p:cNvSpPr>
            <p:nvPr/>
          </p:nvSpPr>
          <p:spPr bwMode="auto">
            <a:xfrm>
              <a:off x="2972" y="1405"/>
              <a:ext cx="127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7">
                  <a:solidFill>
                    <a:srgbClr val="A0A0A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79" name="Rectangle 85"/>
          <p:cNvSpPr>
            <a:spLocks noChangeArrowheads="1"/>
          </p:cNvSpPr>
          <p:nvPr/>
        </p:nvSpPr>
        <p:spPr bwMode="auto">
          <a:xfrm>
            <a:off x="0" y="0"/>
            <a:ext cx="97536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0A0A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2780" name="Picture 86" descr="antz_ba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57753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1" name="Picture 87" descr="antz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871538"/>
            <a:ext cx="2603500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543800" cy="952500"/>
          </a:xfrm>
        </p:spPr>
        <p:txBody>
          <a:bodyPr/>
          <a:lstStyle/>
          <a:p>
            <a:pPr eaLnBrk="1" hangingPunct="1"/>
            <a:r>
              <a:rPr lang="en-US" smtClean="0"/>
              <a:t>Simulations</a:t>
            </a: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304800" y="990600"/>
          <a:ext cx="8534400" cy="5791200"/>
        </p:xfrm>
        <a:graphic>
          <a:graphicData uri="http://schemas.openxmlformats.org/presentationml/2006/ole">
            <p:oleObj spid="_x0000_s33808" name="Bitmap Image" r:id="rId3" imgW="7992591" imgH="5525271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543800" cy="1143000"/>
          </a:xfrm>
        </p:spPr>
        <p:txBody>
          <a:bodyPr/>
          <a:lstStyle/>
          <a:p>
            <a:pPr eaLnBrk="1" hangingPunct="1"/>
            <a:r>
              <a:rPr lang="en-US" smtClean="0"/>
              <a:t>Game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458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5877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543800" cy="1143000"/>
          </a:xfrm>
        </p:spPr>
        <p:txBody>
          <a:bodyPr/>
          <a:lstStyle/>
          <a:p>
            <a:pPr eaLnBrk="1" hangingPunct="1"/>
            <a:r>
              <a:rPr lang="en-US" smtClean="0"/>
              <a:t>Syllabus</a:t>
            </a: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543800" cy="557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543800" cy="1143000"/>
          </a:xfrm>
        </p:spPr>
        <p:txBody>
          <a:bodyPr/>
          <a:lstStyle/>
          <a:p>
            <a:pPr eaLnBrk="1" hangingPunct="1"/>
            <a:r>
              <a:rPr lang="en-US" smtClean="0"/>
              <a:t>Syllabus</a:t>
            </a: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1755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Computer Graphics</a:t>
            </a:r>
          </a:p>
          <a:p>
            <a:pPr>
              <a:buNone/>
            </a:pPr>
            <a:r>
              <a:rPr lang="en-US" dirty="0" smtClean="0"/>
              <a:t>                       The term computer graphics describes any use of computers to create and manipulate images</a:t>
            </a:r>
            <a:endParaRPr lang="en-IE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28600" y="1219200"/>
            <a:ext cx="8534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Modeling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deals with the mathematical specification of shape and appearance properties in a way that can be stored on the computer.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Rendering</a:t>
            </a:r>
            <a:r>
              <a:rPr lang="en-US" sz="2400" b="1" dirty="0" smtClean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400" dirty="0" smtClean="0"/>
              <a:t>is a term inherited from art and deals with the creation   </a:t>
            </a:r>
            <a:r>
              <a:rPr lang="en-US" sz="2400" dirty="0" smtClean="0"/>
              <a:t>of  </a:t>
            </a:r>
            <a:r>
              <a:rPr lang="en-US" sz="2400" dirty="0" smtClean="0"/>
              <a:t>shaded images from 3D computer models.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Animation</a:t>
            </a:r>
            <a:r>
              <a:rPr lang="en-US" sz="2400" dirty="0" smtClean="0"/>
              <a:t> is a technique to create an illusion of motion through sequences of images.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	 	 </a:t>
            </a:r>
            <a:endParaRPr lang="en-IE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74700" y="0"/>
            <a:ext cx="75438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FF00"/>
                </a:solidFill>
              </a:rPr>
              <a:t>Graphics Area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1528763" y="228600"/>
            <a:ext cx="5838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FFFF00"/>
                </a:solidFill>
              </a:rPr>
              <a:t>Typical Application Areas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378180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FFFF00"/>
                </a:solidFill>
              </a:rPr>
              <a:t>Plotting in Business</a:t>
            </a:r>
          </a:p>
          <a:p>
            <a:pPr marL="914400" lvl="1" indent="-457200">
              <a:buFont typeface="Times New Roman" pitchFamily="18" charset="0"/>
              <a:buChar char="−"/>
              <a:defRPr/>
            </a:pPr>
            <a:r>
              <a:rPr lang="en-US" dirty="0" smtClean="0"/>
              <a:t>2D </a:t>
            </a:r>
            <a:r>
              <a:rPr lang="en-US" dirty="0"/>
              <a:t>or 3D 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457200" y="2743200"/>
            <a:ext cx="66595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Office Automation</a:t>
            </a:r>
          </a:p>
          <a:p>
            <a:pPr lvl="1" eaLnBrk="1" hangingPunct="1">
              <a:buFont typeface="Times New Roman" pitchFamily="18" charset="0"/>
              <a:buChar char="−"/>
            </a:pPr>
            <a:r>
              <a:rPr lang="en-US" dirty="0"/>
              <a:t>MS Word, MS Excel, MS PowerPoint </a:t>
            </a:r>
          </a:p>
        </p:txBody>
      </p:sp>
      <p:sp>
        <p:nvSpPr>
          <p:cNvPr id="11270" name="TextBox 5"/>
          <p:cNvSpPr txBox="1">
            <a:spLocks noChangeArrowheads="1"/>
          </p:cNvSpPr>
          <p:nvPr/>
        </p:nvSpPr>
        <p:spPr bwMode="auto">
          <a:xfrm>
            <a:off x="685800" y="4038600"/>
            <a:ext cx="43148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Desktop publishing</a:t>
            </a:r>
          </a:p>
          <a:p>
            <a:pPr lvl="1" eaLnBrk="1" hangingPunct="1">
              <a:buFont typeface="Times New Roman" pitchFamily="18" charset="0"/>
              <a:buChar char="−"/>
            </a:pPr>
            <a:r>
              <a:rPr lang="en-US" dirty="0"/>
              <a:t>Designing documents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1"/>
          <p:cNvSpPr txBox="1">
            <a:spLocks noChangeArrowheads="1"/>
          </p:cNvSpPr>
          <p:nvPr/>
        </p:nvSpPr>
        <p:spPr bwMode="auto">
          <a:xfrm>
            <a:off x="1528763" y="228600"/>
            <a:ext cx="5838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FFFF00"/>
                </a:solidFill>
              </a:rPr>
              <a:t>Typical Application Areas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800" y="1136650"/>
            <a:ext cx="916949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FFFF00"/>
                </a:solidFill>
              </a:rPr>
              <a:t>Plotting Science and Technology</a:t>
            </a:r>
          </a:p>
          <a:p>
            <a:pPr marL="914400" lvl="1" indent="-457200">
              <a:buFont typeface="Times New Roman" pitchFamily="18" charset="0"/>
              <a:buChar char="−"/>
              <a:defRPr/>
            </a:pPr>
            <a:r>
              <a:rPr lang="en-US" dirty="0"/>
              <a:t>2D or 3D graph, line drawing, surface plot, </a:t>
            </a:r>
            <a:r>
              <a:rPr lang="en-US" dirty="0" smtClean="0"/>
              <a:t>pi </a:t>
            </a:r>
            <a:r>
              <a:rPr lang="en-US" dirty="0"/>
              <a:t>chart etc.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9900" y="2660650"/>
            <a:ext cx="8615363" cy="1385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FFFF00"/>
                </a:solidFill>
              </a:rPr>
              <a:t>Web/business/commercial publishing/advertisement</a:t>
            </a:r>
          </a:p>
          <a:p>
            <a:pPr marL="914400" lvl="1" indent="-457200">
              <a:buFont typeface="Times New Roman" pitchFamily="18" charset="0"/>
              <a:buChar char="−"/>
              <a:defRPr/>
            </a:pPr>
            <a:r>
              <a:rPr lang="en-US" dirty="0"/>
              <a:t>On the web, commercial shoot outs, banner</a:t>
            </a:r>
          </a:p>
          <a:p>
            <a:pPr lvl="1">
              <a:defRPr/>
            </a:pPr>
            <a:r>
              <a:rPr lang="en-US" dirty="0"/>
              <a:t>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500" y="3962400"/>
            <a:ext cx="8208963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FFFF00"/>
                </a:solidFill>
              </a:rPr>
              <a:t>CAD/CAM design</a:t>
            </a:r>
          </a:p>
          <a:p>
            <a:pPr marL="914400" lvl="1" indent="-457200">
              <a:buFont typeface="Times New Roman" pitchFamily="18" charset="0"/>
              <a:buChar char="−"/>
              <a:defRPr/>
            </a:pPr>
            <a:r>
              <a:rPr lang="en-US" dirty="0"/>
              <a:t>VLSI, circuit design, architectural and civil </a:t>
            </a:r>
            <a:r>
              <a:rPr lang="en-US" dirty="0" err="1" smtClean="0"/>
              <a:t>engg</a:t>
            </a:r>
            <a:r>
              <a:rPr lang="en-US" dirty="0" smtClean="0"/>
              <a:t>.</a:t>
            </a:r>
            <a:endParaRPr lang="en-US" dirty="0"/>
          </a:p>
          <a:p>
            <a:pPr lvl="1">
              <a:defRPr/>
            </a:pPr>
            <a:r>
              <a:rPr lang="en-US" dirty="0"/>
              <a:t>      drawings</a:t>
            </a:r>
          </a:p>
        </p:txBody>
      </p:sp>
      <p:sp>
        <p:nvSpPr>
          <p:cNvPr id="12294" name="TextBox 5"/>
          <p:cNvSpPr txBox="1">
            <a:spLocks noChangeArrowheads="1"/>
          </p:cNvSpPr>
          <p:nvPr/>
        </p:nvSpPr>
        <p:spPr bwMode="auto">
          <a:xfrm>
            <a:off x="495300" y="5486400"/>
            <a:ext cx="87312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Scientific Visualization</a:t>
            </a:r>
          </a:p>
          <a:p>
            <a:pPr lvl="1" eaLnBrk="1" hangingPunct="1">
              <a:buFont typeface="Times New Roman" pitchFamily="18" charset="0"/>
              <a:buChar char="−"/>
            </a:pPr>
            <a:r>
              <a:rPr lang="en-US" dirty="0"/>
              <a:t>Nuclear explosion, biological or mechanical sciences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"/>
          <p:cNvSpPr txBox="1">
            <a:spLocks noChangeArrowheads="1"/>
          </p:cNvSpPr>
          <p:nvPr/>
        </p:nvSpPr>
        <p:spPr bwMode="auto">
          <a:xfrm>
            <a:off x="1528763" y="228600"/>
            <a:ext cx="5838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FFFF00"/>
                </a:solidFill>
              </a:rPr>
              <a:t>Typical Application Areas</a:t>
            </a:r>
          </a:p>
        </p:txBody>
      </p:sp>
      <p:sp>
        <p:nvSpPr>
          <p:cNvPr id="13315" name="TextBox 2"/>
          <p:cNvSpPr txBox="1">
            <a:spLocks noChangeArrowheads="1"/>
          </p:cNvSpPr>
          <p:nvPr/>
        </p:nvSpPr>
        <p:spPr bwMode="auto">
          <a:xfrm>
            <a:off x="431800" y="1136650"/>
            <a:ext cx="68405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b="1">
                <a:solidFill>
                  <a:srgbClr val="FFFF00"/>
                </a:solidFill>
              </a:rPr>
              <a:t>Entertainment</a:t>
            </a:r>
          </a:p>
          <a:p>
            <a:pPr lvl="1" eaLnBrk="1" hangingPunct="1">
              <a:buFont typeface="Times New Roman" pitchFamily="18" charset="0"/>
              <a:buChar char="−"/>
            </a:pPr>
            <a:r>
              <a:rPr lang="en-US"/>
              <a:t>Movies, TV advertisements, Games etc.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2514600"/>
            <a:ext cx="3040063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FFFF00"/>
                </a:solidFill>
              </a:rPr>
              <a:t>Cartography</a:t>
            </a:r>
          </a:p>
          <a:p>
            <a:pPr marL="914400" lvl="1" indent="-457200">
              <a:buFont typeface="Times New Roman" pitchFamily="18" charset="0"/>
              <a:buChar char="−"/>
              <a:defRPr/>
            </a:pPr>
            <a:r>
              <a:rPr lang="en-US" dirty="0"/>
              <a:t>Digital maps.</a:t>
            </a:r>
          </a:p>
          <a:p>
            <a:pPr lvl="1">
              <a:defRPr/>
            </a:pPr>
            <a:r>
              <a:rPr lang="en-US" dirty="0"/>
              <a:t>      </a:t>
            </a:r>
          </a:p>
        </p:txBody>
      </p: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685800" y="3886200"/>
            <a:ext cx="49974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Multimedia</a:t>
            </a:r>
          </a:p>
          <a:p>
            <a:pPr lvl="1" eaLnBrk="1" hangingPunct="1">
              <a:buFont typeface="Times New Roman" pitchFamily="18" charset="0"/>
              <a:buChar char="−"/>
            </a:pPr>
            <a:r>
              <a:rPr lang="en-US" dirty="0"/>
              <a:t>Text, audio, video graphics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5310188"/>
            <a:ext cx="3716338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FFFF00"/>
                </a:solidFill>
              </a:rPr>
              <a:t>Virtual Reality</a:t>
            </a:r>
          </a:p>
          <a:p>
            <a:pPr marL="914400" lvl="1" indent="-457200">
              <a:buFont typeface="Times New Roman" pitchFamily="18" charset="0"/>
              <a:buChar char="−"/>
              <a:defRPr/>
            </a:pPr>
            <a:r>
              <a:rPr lang="en-US" dirty="0"/>
              <a:t>Games, animation</a:t>
            </a:r>
          </a:p>
          <a:p>
            <a:pPr lvl="1">
              <a:defRPr/>
            </a:pPr>
            <a:r>
              <a:rPr lang="en-US" dirty="0"/>
              <a:t>   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0875" y="5181600"/>
            <a:ext cx="4446588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FFFF00"/>
                </a:solidFill>
              </a:rPr>
              <a:t>Digital Image Processing</a:t>
            </a:r>
          </a:p>
          <a:p>
            <a:pPr marL="914400" lvl="1" indent="-457200">
              <a:buFont typeface="Times New Roman" pitchFamily="18" charset="0"/>
              <a:buChar char="−"/>
              <a:defRPr/>
            </a:pPr>
            <a:r>
              <a:rPr lang="en-US" dirty="0"/>
              <a:t>Digital picture</a:t>
            </a:r>
          </a:p>
          <a:p>
            <a:pPr lvl="1">
              <a:defRPr/>
            </a:pPr>
            <a:r>
              <a:rPr lang="en-US" dirty="0"/>
              <a:t>  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o">
  <a:themeElements>
    <a:clrScheme name="eco 7">
      <a:dk1>
        <a:srgbClr val="786950"/>
      </a:dk1>
      <a:lt1>
        <a:srgbClr val="FFFFFF"/>
      </a:lt1>
      <a:dk2>
        <a:srgbClr val="E9E2B6"/>
      </a:dk2>
      <a:lt2>
        <a:srgbClr val="996600"/>
      </a:lt2>
      <a:accent1>
        <a:srgbClr val="727DE0"/>
      </a:accent1>
      <a:accent2>
        <a:srgbClr val="D54F41"/>
      </a:accent2>
      <a:accent3>
        <a:srgbClr val="F2EED7"/>
      </a:accent3>
      <a:accent4>
        <a:srgbClr val="DADADA"/>
      </a:accent4>
      <a:accent5>
        <a:srgbClr val="BCBFED"/>
      </a:accent5>
      <a:accent6>
        <a:srgbClr val="C1473A"/>
      </a:accent6>
      <a:hlink>
        <a:srgbClr val="003300"/>
      </a:hlink>
      <a:folHlink>
        <a:srgbClr val="339933"/>
      </a:folHlink>
    </a:clrScheme>
    <a:fontScheme name="ec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 1">
        <a:dk1>
          <a:srgbClr val="000000"/>
        </a:dk1>
        <a:lt1>
          <a:srgbClr val="EAEAEA"/>
        </a:lt1>
        <a:dk2>
          <a:srgbClr val="819E81"/>
        </a:dk2>
        <a:lt2>
          <a:srgbClr val="FFCC66"/>
        </a:lt2>
        <a:accent1>
          <a:srgbClr val="727DE0"/>
        </a:accent1>
        <a:accent2>
          <a:srgbClr val="D54F41"/>
        </a:accent2>
        <a:accent3>
          <a:srgbClr val="C1CCC1"/>
        </a:accent3>
        <a:accent4>
          <a:srgbClr val="C8C8C8"/>
        </a:accent4>
        <a:accent5>
          <a:srgbClr val="BCBFED"/>
        </a:accent5>
        <a:accent6>
          <a:srgbClr val="C1473A"/>
        </a:accent6>
        <a:hlink>
          <a:srgbClr val="00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2">
        <a:dk1>
          <a:srgbClr val="000000"/>
        </a:dk1>
        <a:lt1>
          <a:srgbClr val="E9E2B6"/>
        </a:lt1>
        <a:dk2>
          <a:srgbClr val="996600"/>
        </a:dk2>
        <a:lt2>
          <a:srgbClr val="786950"/>
        </a:lt2>
        <a:accent1>
          <a:srgbClr val="727DE0"/>
        </a:accent1>
        <a:accent2>
          <a:srgbClr val="D54F41"/>
        </a:accent2>
        <a:accent3>
          <a:srgbClr val="F2EED7"/>
        </a:accent3>
        <a:accent4>
          <a:srgbClr val="000000"/>
        </a:accent4>
        <a:accent5>
          <a:srgbClr val="BCBFED"/>
        </a:accent5>
        <a:accent6>
          <a:srgbClr val="C1473A"/>
        </a:accent6>
        <a:hlink>
          <a:srgbClr val="003300"/>
        </a:hlink>
        <a:folHlink>
          <a:srgbClr val="33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 4">
        <a:dk1>
          <a:srgbClr val="000000"/>
        </a:dk1>
        <a:lt1>
          <a:srgbClr val="EAEAEA"/>
        </a:lt1>
        <a:dk2>
          <a:srgbClr val="BC6262"/>
        </a:dk2>
        <a:lt2>
          <a:srgbClr val="FFCC66"/>
        </a:lt2>
        <a:accent1>
          <a:srgbClr val="727DE0"/>
        </a:accent1>
        <a:accent2>
          <a:srgbClr val="D54F41"/>
        </a:accent2>
        <a:accent3>
          <a:srgbClr val="DAB7B7"/>
        </a:accent3>
        <a:accent4>
          <a:srgbClr val="C8C8C8"/>
        </a:accent4>
        <a:accent5>
          <a:srgbClr val="BCBFED"/>
        </a:accent5>
        <a:accent6>
          <a:srgbClr val="C1473A"/>
        </a:accent6>
        <a:hlink>
          <a:srgbClr val="000066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5">
        <a:dk1>
          <a:srgbClr val="000000"/>
        </a:dk1>
        <a:lt1>
          <a:srgbClr val="EAEAEA"/>
        </a:lt1>
        <a:dk2>
          <a:srgbClr val="5C74A4"/>
        </a:dk2>
        <a:lt2>
          <a:srgbClr val="FFCC99"/>
        </a:lt2>
        <a:accent1>
          <a:srgbClr val="727DE0"/>
        </a:accent1>
        <a:accent2>
          <a:srgbClr val="D54F41"/>
        </a:accent2>
        <a:accent3>
          <a:srgbClr val="B5BCCF"/>
        </a:accent3>
        <a:accent4>
          <a:srgbClr val="C8C8C8"/>
        </a:accent4>
        <a:accent5>
          <a:srgbClr val="BCBFED"/>
        </a:accent5>
        <a:accent6>
          <a:srgbClr val="C1473A"/>
        </a:accent6>
        <a:hlink>
          <a:srgbClr val="FFFFCC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6">
        <a:dk1>
          <a:srgbClr val="000000"/>
        </a:dk1>
        <a:lt1>
          <a:srgbClr val="EAEAEA"/>
        </a:lt1>
        <a:dk2>
          <a:srgbClr val="996600"/>
        </a:dk2>
        <a:lt2>
          <a:srgbClr val="FFCC99"/>
        </a:lt2>
        <a:accent1>
          <a:srgbClr val="727DE0"/>
        </a:accent1>
        <a:accent2>
          <a:srgbClr val="D54F41"/>
        </a:accent2>
        <a:accent3>
          <a:srgbClr val="CAB8AA"/>
        </a:accent3>
        <a:accent4>
          <a:srgbClr val="C8C8C8"/>
        </a:accent4>
        <a:accent5>
          <a:srgbClr val="BCBFED"/>
        </a:accent5>
        <a:accent6>
          <a:srgbClr val="C1473A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7">
        <a:dk1>
          <a:srgbClr val="786950"/>
        </a:dk1>
        <a:lt1>
          <a:srgbClr val="FFFFFF"/>
        </a:lt1>
        <a:dk2>
          <a:srgbClr val="E9E2B6"/>
        </a:dk2>
        <a:lt2>
          <a:srgbClr val="996600"/>
        </a:lt2>
        <a:accent1>
          <a:srgbClr val="727DE0"/>
        </a:accent1>
        <a:accent2>
          <a:srgbClr val="D54F41"/>
        </a:accent2>
        <a:accent3>
          <a:srgbClr val="F2EED7"/>
        </a:accent3>
        <a:accent4>
          <a:srgbClr val="DADADA"/>
        </a:accent4>
        <a:accent5>
          <a:srgbClr val="BCBFED"/>
        </a:accent5>
        <a:accent6>
          <a:srgbClr val="C1473A"/>
        </a:accent6>
        <a:hlink>
          <a:srgbClr val="003300"/>
        </a:hlink>
        <a:folHlink>
          <a:srgbClr val="3399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C:\WINDOWS\Application Data\Microsoft\Templates\eco.pot</Template>
  <TotalTime>2543</TotalTime>
  <Words>467</Words>
  <Application>Microsoft Office PowerPoint</Application>
  <PresentationFormat>On-screen Show (4:3)</PresentationFormat>
  <Paragraphs>102</Paragraphs>
  <Slides>29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eco</vt:lpstr>
      <vt:lpstr>Bitmap Image</vt:lpstr>
      <vt:lpstr>Slide 1</vt:lpstr>
      <vt:lpstr>TEXT BOOK</vt:lpstr>
      <vt:lpstr>Syllabus</vt:lpstr>
      <vt:lpstr>Syllabus</vt:lpstr>
      <vt:lpstr>Definition</vt:lpstr>
      <vt:lpstr>Graphics Area</vt:lpstr>
      <vt:lpstr>Slide 7</vt:lpstr>
      <vt:lpstr>Slide 8</vt:lpstr>
      <vt:lpstr>Slide 9</vt:lpstr>
      <vt:lpstr>Application Examples</vt:lpstr>
      <vt:lpstr>Scientific Visualization and Analysis</vt:lpstr>
      <vt:lpstr>ART AND DESIGN</vt:lpstr>
      <vt:lpstr>Medicine and Virtual Surgery</vt:lpstr>
      <vt:lpstr>Room Layout Design and Architectural Simulations</vt:lpstr>
      <vt:lpstr>Layout Design &amp; Architectural Simulations</vt:lpstr>
      <vt:lpstr>Layout Design &amp; Architectural Simulations</vt:lpstr>
      <vt:lpstr>Layout Design &amp; Architectural Simulations</vt:lpstr>
      <vt:lpstr>Layout Design &amp; Architectural Simulations</vt:lpstr>
      <vt:lpstr>Movies</vt:lpstr>
      <vt:lpstr>Movies</vt:lpstr>
      <vt:lpstr>Movies</vt:lpstr>
      <vt:lpstr>Movies</vt:lpstr>
      <vt:lpstr>Movies</vt:lpstr>
      <vt:lpstr>Movies</vt:lpstr>
      <vt:lpstr>Movies</vt:lpstr>
      <vt:lpstr>Slide 26</vt:lpstr>
      <vt:lpstr>Simulations</vt:lpstr>
      <vt:lpstr>Game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Communication</dc:title>
  <dc:subject>Chapter 1</dc:subject>
  <dc:creator>Hammad Khalid Khan</dc:creator>
  <cp:lastModifiedBy>pori</cp:lastModifiedBy>
  <cp:revision>268</cp:revision>
  <dcterms:created xsi:type="dcterms:W3CDTF">2003-07-02T09:49:30Z</dcterms:created>
  <dcterms:modified xsi:type="dcterms:W3CDTF">2020-09-27T05:03:17Z</dcterms:modified>
</cp:coreProperties>
</file>